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350" r:id="rId3"/>
    <p:sldId id="390" r:id="rId4"/>
    <p:sldId id="391" r:id="rId5"/>
    <p:sldId id="392" r:id="rId6"/>
    <p:sldId id="393" r:id="rId7"/>
    <p:sldId id="394" r:id="rId8"/>
    <p:sldId id="395" r:id="rId9"/>
    <p:sldId id="396" r:id="rId10"/>
    <p:sldId id="397" r:id="rId11"/>
    <p:sldId id="398" r:id="rId12"/>
    <p:sldId id="399" r:id="rId13"/>
    <p:sldId id="400" r:id="rId14"/>
    <p:sldId id="401" r:id="rId15"/>
    <p:sldId id="402" r:id="rId16"/>
    <p:sldId id="389" r:id="rId17"/>
    <p:sldId id="375" r:id="rId18"/>
    <p:sldId id="382" r:id="rId19"/>
    <p:sldId id="385" r:id="rId20"/>
    <p:sldId id="383" r:id="rId21"/>
    <p:sldId id="384" r:id="rId22"/>
    <p:sldId id="386" r:id="rId23"/>
    <p:sldId id="387" r:id="rId24"/>
    <p:sldId id="302" r:id="rId25"/>
    <p:sldId id="388" r:id="rId26"/>
    <p:sldId id="304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46" autoAdjust="0"/>
    <p:restoredTop sz="80130" autoAdjust="0"/>
  </p:normalViewPr>
  <p:slideViewPr>
    <p:cSldViewPr snapToGrid="0" showGuides="1">
      <p:cViewPr varScale="1">
        <p:scale>
          <a:sx n="120" d="100"/>
          <a:sy n="120" d="100"/>
        </p:scale>
        <p:origin x="34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647B0-A0AC-41CF-9277-469852970C26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F9A55-B21C-418F-B7B6-FE8B128612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730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進入 </a:t>
            </a:r>
            <a:r>
              <a:rPr lang="zh-TW" altLang="en-US" b="1" dirty="0"/>
              <a:t>密集重建 </a:t>
            </a:r>
            <a:r>
              <a:rPr lang="zh-TW" altLang="en-US" dirty="0"/>
              <a:t>前，</a:t>
            </a:r>
            <a:r>
              <a:rPr lang="en-US" altLang="zh-TW" b="1" dirty="0" err="1"/>
              <a:t>PrepareDenseScene</a:t>
            </a:r>
            <a:r>
              <a:rPr lang="zh-TW" altLang="en-US" dirty="0"/>
              <a:t> 會負責校正影像。它會把鏡頭對成像造成的變形拉直，就像把魚眼效果修正回來，這樣後續算深度才會準確。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1235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接著是 </a:t>
            </a:r>
            <a:r>
              <a:rPr lang="en-US" altLang="zh-TW" b="1" dirty="0" err="1"/>
              <a:t>DepthMap</a:t>
            </a:r>
            <a:r>
              <a:rPr lang="zh-TW" altLang="en-US" dirty="0"/>
              <a:t>，這通常是最花時間的一步。電腦會計算每個像素點離鏡頭到底有多遠，為每一張照片生成高解析度的深度圖。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1360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剛算出來的深度難免有雜訊，所以需要 </a:t>
            </a:r>
            <a:r>
              <a:rPr lang="en-US" altLang="zh-TW" b="1" dirty="0" err="1"/>
              <a:t>DepthMapFilter</a:t>
            </a:r>
            <a:r>
              <a:rPr lang="zh-TW" altLang="en-US" dirty="0"/>
              <a:t>。它會把那些前後矛盾、或是不合理的深度資訊過濾掉，確保物體表面是乾淨的。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99686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有了深度資訊後，</a:t>
            </a:r>
            <a:r>
              <a:rPr lang="en-US" altLang="zh-TW" b="1" dirty="0"/>
              <a:t>Meshing</a:t>
            </a:r>
            <a:r>
              <a:rPr lang="zh-TW" altLang="en-US" dirty="0"/>
              <a:t> 會把這些點連起來，建立成由無數個三角形組成的 </a:t>
            </a:r>
            <a:r>
              <a:rPr lang="en-US" altLang="zh-TW" dirty="0"/>
              <a:t>3D </a:t>
            </a:r>
            <a:r>
              <a:rPr lang="zh-TW" altLang="en-US" dirty="0"/>
              <a:t>實體表面網格。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583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剛建好的模型可能會有一些懸浮的小碎片，</a:t>
            </a:r>
            <a:r>
              <a:rPr lang="en-US" altLang="zh-TW" b="1" dirty="0" err="1"/>
              <a:t>MeshFiltering</a:t>
            </a:r>
            <a:r>
              <a:rPr lang="zh-TW" altLang="en-US" dirty="0"/>
              <a:t> 會負責把它們修剪掉，同時對表面做平滑處理，讓模型更漂亮。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75991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最後一步 </a:t>
            </a:r>
            <a:r>
              <a:rPr lang="en-US" altLang="zh-TW" b="1" dirty="0"/>
              <a:t>Texturing</a:t>
            </a:r>
            <a:r>
              <a:rPr lang="zh-TW" altLang="en-US" dirty="0"/>
              <a:t>。我們會把原始照片的高畫質顏色，像貼貼紙一樣精準地投影回 </a:t>
            </a:r>
            <a:r>
              <a:rPr lang="en-US" altLang="zh-TW" dirty="0"/>
              <a:t>3D </a:t>
            </a:r>
            <a:r>
              <a:rPr lang="zh-TW" altLang="en-US" dirty="0"/>
              <a:t>模型上，完成最終的擬真模型。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8411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TW" altLang="en-US" dirty="0">
                <a:effectLst/>
                <a:latin typeface="Google Sans Text"/>
              </a:rPr>
              <a:t>接下來我們介紹 </a:t>
            </a:r>
            <a:r>
              <a:rPr lang="en-US" altLang="zh-TW" b="1" dirty="0">
                <a:effectLst/>
                <a:latin typeface="Google Sans Text"/>
              </a:rPr>
              <a:t>VGGT</a:t>
            </a:r>
            <a:r>
              <a:rPr lang="zh-TW" altLang="en-US" dirty="0">
                <a:effectLst/>
                <a:latin typeface="Google Sans Text"/>
              </a:rPr>
              <a:t>。不同於傳統逐步驟計算的方法，這是一個</a:t>
            </a:r>
            <a:r>
              <a:rPr lang="zh-TW" altLang="en-US" b="1" dirty="0">
                <a:effectLst/>
                <a:latin typeface="Google Sans Text"/>
              </a:rPr>
              <a:t>前饋神經網路 </a:t>
            </a:r>
            <a:r>
              <a:rPr lang="en-US" altLang="zh-TW" b="1" dirty="0">
                <a:effectLst/>
                <a:latin typeface="Google Sans Text"/>
              </a:rPr>
              <a:t>(Feed-forward neural network)</a:t>
            </a:r>
            <a:r>
              <a:rPr lang="zh-TW" altLang="en-US" dirty="0">
                <a:effectLst/>
                <a:latin typeface="Google Sans Text"/>
              </a:rPr>
              <a:t>，可以對單張到數百張的影像，進行 </a:t>
            </a:r>
            <a:r>
              <a:rPr lang="en-US" altLang="zh-TW" dirty="0">
                <a:effectLst/>
                <a:latin typeface="Google Sans Text"/>
              </a:rPr>
              <a:t>3D </a:t>
            </a:r>
            <a:r>
              <a:rPr lang="zh-TW" altLang="en-US" dirty="0">
                <a:effectLst/>
                <a:latin typeface="Google Sans Text"/>
              </a:rPr>
              <a:t>重建。</a:t>
            </a:r>
          </a:p>
          <a:p>
            <a:r>
              <a:rPr lang="zh-TW" altLang="en-US" dirty="0">
                <a:effectLst/>
                <a:latin typeface="Google Sans Text"/>
              </a:rPr>
              <a:t>這個模型會直接預測出一整套完整的 </a:t>
            </a:r>
            <a:r>
              <a:rPr lang="en-US" altLang="zh-TW" dirty="0">
                <a:effectLst/>
                <a:latin typeface="Google Sans Text"/>
              </a:rPr>
              <a:t>3D </a:t>
            </a:r>
            <a:r>
              <a:rPr lang="zh-TW" altLang="en-US" dirty="0">
                <a:effectLst/>
                <a:latin typeface="Google Sans Text"/>
              </a:rPr>
              <a:t>屬性，也就是說，它能一次把相機的內參、外參，以及場景的點雲 </a:t>
            </a:r>
            <a:r>
              <a:rPr lang="en-US" altLang="zh-TW" dirty="0">
                <a:effectLst/>
                <a:latin typeface="Google Sans Text"/>
              </a:rPr>
              <a:t>(Point Maps)</a:t>
            </a:r>
            <a:r>
              <a:rPr lang="zh-TW" altLang="en-US" dirty="0">
                <a:effectLst/>
                <a:latin typeface="Google Sans Text"/>
              </a:rPr>
              <a:t>、深度圖 </a:t>
            </a:r>
            <a:r>
              <a:rPr lang="en-US" altLang="zh-TW" dirty="0">
                <a:effectLst/>
                <a:latin typeface="Google Sans Text"/>
              </a:rPr>
              <a:t>(Depth Maps) </a:t>
            </a:r>
            <a:r>
              <a:rPr lang="zh-TW" altLang="en-US" dirty="0">
                <a:effectLst/>
                <a:latin typeface="Google Sans Text"/>
              </a:rPr>
              <a:t>和特徵軌跡 </a:t>
            </a:r>
            <a:r>
              <a:rPr lang="en-US" altLang="zh-TW" dirty="0">
                <a:effectLst/>
                <a:latin typeface="Google Sans Text"/>
              </a:rPr>
              <a:t>(Point Tracks) </a:t>
            </a:r>
            <a:r>
              <a:rPr lang="zh-TW" altLang="en-US" dirty="0">
                <a:effectLst/>
                <a:latin typeface="Google Sans Text"/>
              </a:rPr>
              <a:t>全部算出來。</a:t>
            </a:r>
            <a:endParaRPr lang="en-US" altLang="zh-TW" dirty="0">
              <a:effectLst/>
              <a:latin typeface="Google Sans Text"/>
            </a:endParaRPr>
          </a:p>
          <a:p>
            <a:endParaRPr lang="zh-TW" altLang="en-US" dirty="0">
              <a:effectLst/>
              <a:latin typeface="Google Sans Text"/>
            </a:endParaRPr>
          </a:p>
          <a:p>
            <a:r>
              <a:rPr lang="zh-TW" altLang="en-US" dirty="0">
                <a:effectLst/>
                <a:latin typeface="Google Sans Text"/>
              </a:rPr>
              <a:t>我們來看一下它的數學定義與符號：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effectLst/>
                <a:latin typeface="Google Sans Text"/>
              </a:rPr>
              <a:t> 這裡的 </a:t>
            </a:r>
            <a:r>
              <a:rPr lang="en-US" altLang="zh-TW" i="1" dirty="0">
                <a:effectLst/>
                <a:latin typeface="Google Sans Text"/>
              </a:rPr>
              <a:t>f</a:t>
            </a:r>
            <a:r>
              <a:rPr lang="zh-TW" altLang="en-US" dirty="0">
                <a:effectLst/>
                <a:latin typeface="Google Sans Text"/>
              </a:rPr>
              <a:t>  代表就是這個 </a:t>
            </a:r>
            <a:r>
              <a:rPr lang="en-US" altLang="zh-TW" dirty="0">
                <a:effectLst/>
                <a:latin typeface="Google Sans Text"/>
              </a:rPr>
              <a:t>network </a:t>
            </a:r>
            <a:r>
              <a:rPr lang="zh-TW" altLang="en-US" dirty="0">
                <a:effectLst/>
                <a:latin typeface="Google Sans Text"/>
              </a:rPr>
              <a:t>本身。</a:t>
            </a:r>
            <a:endParaRPr lang="en-US" altLang="zh-TW" dirty="0">
              <a:effectLst/>
              <a:latin typeface="Google Sans Tex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effectLst/>
                <a:latin typeface="Google Sans Text"/>
              </a:rPr>
              <a:t> </a:t>
            </a:r>
            <a:r>
              <a:rPr lang="en-US" altLang="zh-TW" i="1" dirty="0">
                <a:effectLst/>
                <a:latin typeface="Google Sans Text"/>
              </a:rPr>
              <a:t>N</a:t>
            </a:r>
            <a:r>
              <a:rPr lang="zh-TW" altLang="en-US" dirty="0">
                <a:effectLst/>
                <a:latin typeface="Google Sans Text"/>
              </a:rPr>
              <a:t> 代表輸入影像序列的長度。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effectLst/>
                <a:latin typeface="Google Sans Text"/>
              </a:rPr>
              <a:t> </a:t>
            </a:r>
            <a:r>
              <a:rPr lang="en-US" altLang="zh-TW" b="1" i="1" dirty="0">
                <a:effectLst/>
                <a:latin typeface="Google Sans Text"/>
              </a:rPr>
              <a:t>I</a:t>
            </a:r>
            <a:r>
              <a:rPr lang="zh-TW" altLang="en-US" dirty="0">
                <a:effectLst/>
                <a:latin typeface="Google Sans Text"/>
              </a:rPr>
              <a:t> </a:t>
            </a:r>
            <a:r>
              <a:rPr lang="en-US" altLang="zh-TW" i="1" dirty="0">
                <a:effectLst/>
                <a:latin typeface="Google Sans Text"/>
              </a:rPr>
              <a:t>_i</a:t>
            </a:r>
            <a:r>
              <a:rPr lang="zh-TW" altLang="en-US" dirty="0">
                <a:effectLst/>
                <a:latin typeface="Google Sans Text"/>
              </a:rPr>
              <a:t> 是第 </a:t>
            </a:r>
            <a:r>
              <a:rPr lang="en-US" altLang="zh-TW" i="1" dirty="0">
                <a:effectLst/>
                <a:latin typeface="Google Sans Text"/>
              </a:rPr>
              <a:t>i</a:t>
            </a:r>
            <a:r>
              <a:rPr lang="en-US" altLang="zh-TW" dirty="0">
                <a:effectLst/>
                <a:latin typeface="Google Sans Text"/>
              </a:rPr>
              <a:t>  </a:t>
            </a:r>
            <a:r>
              <a:rPr lang="zh-TW" altLang="en-US" dirty="0">
                <a:effectLst/>
                <a:latin typeface="Google Sans Text"/>
              </a:rPr>
              <a:t>張輸入的 </a:t>
            </a:r>
            <a:r>
              <a:rPr lang="en-US" altLang="zh-TW" dirty="0">
                <a:effectLst/>
                <a:latin typeface="Google Sans Text"/>
              </a:rPr>
              <a:t>RGB </a:t>
            </a:r>
            <a:r>
              <a:rPr lang="zh-TW" altLang="en-US" dirty="0">
                <a:effectLst/>
                <a:latin typeface="Google Sans Text"/>
              </a:rPr>
              <a:t>影像。</a:t>
            </a:r>
            <a:endParaRPr lang="en-US" altLang="zh-TW" dirty="0">
              <a:effectLst/>
              <a:latin typeface="Google Sans Text"/>
            </a:endParaRPr>
          </a:p>
          <a:p>
            <a:pPr>
              <a:buFont typeface="Arial" panose="020B0604020202020204" pitchFamily="34" charset="0"/>
              <a:buChar char="•"/>
            </a:pPr>
            <a:endParaRPr lang="zh-TW" altLang="en-US" dirty="0">
              <a:effectLst/>
              <a:latin typeface="Google Sans Text"/>
            </a:endParaRPr>
          </a:p>
          <a:p>
            <a:r>
              <a:rPr lang="zh-TW" altLang="en-US" dirty="0">
                <a:effectLst/>
                <a:latin typeface="Google Sans Text"/>
              </a:rPr>
              <a:t>而輸出的變數主要有四個：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effectLst/>
                <a:latin typeface="Google Sans Text"/>
              </a:rPr>
              <a:t> 首先是 </a:t>
            </a:r>
            <a:r>
              <a:rPr lang="en-US" altLang="zh-TW" b="1" i="1" dirty="0" err="1">
                <a:effectLst/>
                <a:latin typeface="Google Sans Text"/>
              </a:rPr>
              <a:t>g_i</a:t>
            </a:r>
            <a:r>
              <a:rPr lang="zh-TW" altLang="en-US" dirty="0">
                <a:effectLst/>
                <a:latin typeface="Google Sans Text"/>
              </a:rPr>
              <a:t>，代表相機參數。它包含了 </a:t>
            </a:r>
            <a:r>
              <a:rPr lang="en-US" altLang="zh-TW" dirty="0">
                <a:effectLst/>
                <a:latin typeface="Google Sans Text"/>
              </a:rPr>
              <a:t>4 </a:t>
            </a:r>
            <a:r>
              <a:rPr lang="zh-TW" altLang="en-US" dirty="0">
                <a:effectLst/>
                <a:latin typeface="Google Sans Text"/>
              </a:rPr>
              <a:t>維的旋轉向量 </a:t>
            </a:r>
            <a:r>
              <a:rPr lang="en-US" altLang="zh-TW" b="1" i="1" dirty="0">
                <a:effectLst/>
                <a:latin typeface="Google Sans Text"/>
              </a:rPr>
              <a:t>q</a:t>
            </a:r>
            <a:r>
              <a:rPr lang="zh-TW" altLang="en-US" dirty="0">
                <a:effectLst/>
                <a:latin typeface="Google Sans Text"/>
              </a:rPr>
              <a:t>、</a:t>
            </a:r>
            <a:r>
              <a:rPr lang="en-US" altLang="zh-TW" dirty="0">
                <a:effectLst/>
                <a:latin typeface="Google Sans Text"/>
              </a:rPr>
              <a:t>3 </a:t>
            </a:r>
            <a:r>
              <a:rPr lang="zh-TW" altLang="en-US" dirty="0">
                <a:effectLst/>
                <a:latin typeface="Google Sans Text"/>
              </a:rPr>
              <a:t>維的位移向量 </a:t>
            </a:r>
            <a:r>
              <a:rPr lang="en-US" altLang="zh-TW" b="1" i="1" dirty="0">
                <a:effectLst/>
                <a:latin typeface="Google Sans Text"/>
              </a:rPr>
              <a:t>t</a:t>
            </a:r>
            <a:r>
              <a:rPr lang="zh-TW" altLang="en-US" dirty="0">
                <a:effectLst/>
                <a:latin typeface="Google Sans Text"/>
              </a:rPr>
              <a:t>，以及視野 </a:t>
            </a:r>
            <a:r>
              <a:rPr lang="en-US" altLang="zh-TW" b="1" i="1" dirty="0">
                <a:effectLst/>
                <a:latin typeface="Google Sans Text"/>
              </a:rPr>
              <a:t>f</a:t>
            </a:r>
            <a:r>
              <a:rPr lang="zh-TW" altLang="en-US" dirty="0">
                <a:effectLst/>
                <a:latin typeface="Google Sans Text"/>
              </a:rPr>
              <a:t>  </a:t>
            </a:r>
            <a:r>
              <a:rPr lang="en-US" altLang="zh-TW" dirty="0">
                <a:effectLst/>
                <a:latin typeface="Google Sans Text"/>
              </a:rPr>
              <a:t>(Field of View)</a:t>
            </a:r>
            <a:r>
              <a:rPr lang="zh-TW" altLang="en-US" dirty="0">
                <a:effectLst/>
                <a:latin typeface="Google Sans Text"/>
              </a:rPr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i="1" dirty="0">
                <a:effectLst/>
                <a:latin typeface="Google Sans Text"/>
              </a:rPr>
              <a:t> </a:t>
            </a:r>
            <a:r>
              <a:rPr lang="en-US" altLang="zh-TW" b="1" i="1" dirty="0" err="1">
                <a:effectLst/>
                <a:latin typeface="Google Sans Text"/>
              </a:rPr>
              <a:t>D_i</a:t>
            </a:r>
            <a:r>
              <a:rPr lang="zh-TW" altLang="en-US" dirty="0">
                <a:effectLst/>
                <a:latin typeface="Google Sans Text"/>
              </a:rPr>
              <a:t>  是深度圖</a:t>
            </a:r>
            <a:endParaRPr lang="en-US" altLang="zh-TW" dirty="0">
              <a:effectLst/>
              <a:latin typeface="Google Sans Tex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effectLst/>
                <a:latin typeface="Google Sans Text"/>
              </a:rPr>
              <a:t> </a:t>
            </a:r>
            <a:r>
              <a:rPr lang="en-US" altLang="zh-TW" b="1" dirty="0" err="1">
                <a:effectLst/>
                <a:latin typeface="Google Sans Text"/>
              </a:rPr>
              <a:t>P_i</a:t>
            </a:r>
            <a:r>
              <a:rPr lang="zh-TW" altLang="en-US" dirty="0">
                <a:effectLst/>
                <a:latin typeface="Google Sans Text"/>
              </a:rPr>
              <a:t> 是點雲圖，跟深度圖一起用來描述幾何結構。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effectLst/>
                <a:latin typeface="Google Sans Text"/>
              </a:rPr>
              <a:t>最後是 </a:t>
            </a:r>
            <a:r>
              <a:rPr lang="en-US" altLang="zh-TW" b="1" i="1" dirty="0" err="1">
                <a:effectLst/>
                <a:latin typeface="Google Sans Text"/>
              </a:rPr>
              <a:t>T_i</a:t>
            </a:r>
            <a:r>
              <a:rPr lang="zh-TW" altLang="en-US" dirty="0">
                <a:effectLst/>
                <a:latin typeface="Google Sans Text"/>
              </a:rPr>
              <a:t>，代表特徵點在不同視角間的軌跡。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349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4269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47458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3347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75C3FFAF-EF33-C430-04CC-2DCA1CF71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>
            <a:extLst>
              <a:ext uri="{FF2B5EF4-FFF2-40B4-BE49-F238E27FC236}">
                <a16:creationId xmlns:a16="http://schemas.microsoft.com/office/drawing/2014/main" id="{A4E72783-64A4-C689-6E2F-0CAE325820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2:notes">
            <a:extLst>
              <a:ext uri="{FF2B5EF4-FFF2-40B4-BE49-F238E27FC236}">
                <a16:creationId xmlns:a16="http://schemas.microsoft.com/office/drawing/2014/main" id="{FF156BDB-E789-4C5F-496C-706C21B5E4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>
            <a:extLst>
              <a:ext uri="{FF2B5EF4-FFF2-40B4-BE49-F238E27FC236}">
                <a16:creationId xmlns:a16="http://schemas.microsoft.com/office/drawing/2014/main" id="{CDC058CC-B849-149E-AB0A-9A5BFAE3C0A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63220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40598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3177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6718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FFB43C7C-A9E3-B25A-5843-CA60BC43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542e0caa45_1_0:notes">
            <a:extLst>
              <a:ext uri="{FF2B5EF4-FFF2-40B4-BE49-F238E27FC236}">
                <a16:creationId xmlns:a16="http://schemas.microsoft.com/office/drawing/2014/main" id="{D90A1484-C909-D7E7-6F39-3638A45D35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3542e0caa45_1_0:notes">
            <a:extLst>
              <a:ext uri="{FF2B5EF4-FFF2-40B4-BE49-F238E27FC236}">
                <a16:creationId xmlns:a16="http://schemas.microsoft.com/office/drawing/2014/main" id="{4C8BD149-8A7D-A182-466F-D00007C38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0" name="Google Shape;550;g3542e0caa45_1_0:notes">
            <a:extLst>
              <a:ext uri="{FF2B5EF4-FFF2-40B4-BE49-F238E27FC236}">
                <a16:creationId xmlns:a16="http://schemas.microsoft.com/office/drawing/2014/main" id="{8154FCED-135C-52D1-7984-ABC68B801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61342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1556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9937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8196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首先是 </a:t>
            </a:r>
            <a:r>
              <a:rPr lang="en-US" altLang="zh-TW" b="1" dirty="0" err="1"/>
              <a:t>CameraInit</a:t>
            </a:r>
            <a:r>
              <a:rPr lang="zh-TW" altLang="en-US" dirty="0"/>
              <a:t>。這一步軟體會讀取所有照片的 </a:t>
            </a:r>
            <a:r>
              <a:rPr lang="en-US" altLang="zh-TW" dirty="0"/>
              <a:t>EXIF </a:t>
            </a:r>
            <a:r>
              <a:rPr lang="zh-TW" altLang="en-US" dirty="0"/>
              <a:t>資訊，像是焦距和感光元件大小，來初始化相機的內部參數，為後面的計算打底。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6083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接著是 </a:t>
            </a:r>
            <a:r>
              <a:rPr lang="en-US" altLang="zh-TW" b="1" dirty="0" err="1"/>
              <a:t>FeatureExtraction</a:t>
            </a:r>
            <a:r>
              <a:rPr lang="zh-TW" altLang="en-US" dirty="0"/>
              <a:t>。電腦會去分析每一張照片，找出畫面中獨特的</a:t>
            </a:r>
            <a:r>
              <a:rPr lang="en-US" altLang="zh-TW" dirty="0"/>
              <a:t>『</a:t>
            </a:r>
            <a:r>
              <a:rPr lang="zh-TW" altLang="en-US" dirty="0"/>
              <a:t>特徵點</a:t>
            </a:r>
            <a:r>
              <a:rPr lang="en-US" altLang="zh-TW" dirty="0"/>
              <a:t>』</a:t>
            </a:r>
            <a:r>
              <a:rPr lang="zh-TW" altLang="en-US" dirty="0"/>
              <a:t>，比如物體的邊緣或角落，確保就算照片旋轉或縮放，電腦也能認得出來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547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再來是 </a:t>
            </a:r>
            <a:r>
              <a:rPr lang="en-US" altLang="zh-TW" b="1" dirty="0" err="1"/>
              <a:t>ImageMatching</a:t>
            </a:r>
            <a:r>
              <a:rPr lang="zh-TW" altLang="en-US" dirty="0"/>
              <a:t>。為了節省時間，我們不需要把每張照片都跟其他所有照片比對，而是利用詞彙樹快速篩選出</a:t>
            </a:r>
            <a:r>
              <a:rPr lang="en-US" altLang="zh-TW" dirty="0"/>
              <a:t>『</a:t>
            </a:r>
            <a:r>
              <a:rPr lang="zh-TW" altLang="en-US" dirty="0"/>
              <a:t>哪些照片拍到了同一個區域</a:t>
            </a:r>
            <a:r>
              <a:rPr lang="en-US" altLang="zh-TW" dirty="0"/>
              <a:t>』</a:t>
            </a:r>
            <a:r>
              <a:rPr lang="zh-TW" altLang="en-US" dirty="0"/>
              <a:t>，建立初步的配對關係。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148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找出相關的照片後，進入 </a:t>
            </a:r>
            <a:r>
              <a:rPr lang="en-US" altLang="zh-TW" b="1" dirty="0" err="1"/>
              <a:t>FeatureMatching</a:t>
            </a:r>
            <a:r>
              <a:rPr lang="zh-TW" altLang="en-US" dirty="0"/>
              <a:t>。這一步會把剛剛找到的特徵點實際連起來，確認照片 </a:t>
            </a:r>
            <a:r>
              <a:rPr lang="en-US" altLang="zh-TW" dirty="0"/>
              <a:t>A </a:t>
            </a:r>
            <a:r>
              <a:rPr lang="zh-TW" altLang="en-US" dirty="0"/>
              <a:t>的這個點，跟照片 </a:t>
            </a:r>
            <a:r>
              <a:rPr lang="en-US" altLang="zh-TW" dirty="0"/>
              <a:t>B </a:t>
            </a:r>
            <a:r>
              <a:rPr lang="zh-TW" altLang="en-US" dirty="0"/>
              <a:t>的那個點，是同一個東西。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7156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這是第一階段 </a:t>
            </a:r>
            <a:r>
              <a:rPr lang="en-US" altLang="zh-TW" b="1" dirty="0"/>
              <a:t>(</a:t>
            </a:r>
            <a:r>
              <a:rPr lang="zh-TW" altLang="en-US" b="1" dirty="0"/>
              <a:t>稀疏重建</a:t>
            </a:r>
            <a:r>
              <a:rPr lang="en-US" altLang="zh-TW" b="1" dirty="0"/>
              <a:t>)</a:t>
            </a:r>
            <a:r>
              <a:rPr lang="zh-TW" altLang="en-US" b="1" dirty="0"/>
              <a:t> </a:t>
            </a:r>
            <a:r>
              <a:rPr lang="zh-TW" altLang="en-US" dirty="0"/>
              <a:t>的核心 </a:t>
            </a:r>
            <a:r>
              <a:rPr lang="en-US" altLang="zh-TW" b="1" dirty="0" err="1"/>
              <a:t>StructureFromMotion</a:t>
            </a:r>
            <a:r>
              <a:rPr lang="zh-TW" altLang="en-US" dirty="0"/>
              <a:t>。利用剛剛的配對資訊，利用 </a:t>
            </a:r>
            <a:r>
              <a:rPr lang="zh-TW" altLang="en-US" b="1" dirty="0"/>
              <a:t>三角測量 </a:t>
            </a:r>
            <a:r>
              <a:rPr lang="en-US" altLang="zh-TW" b="1" dirty="0"/>
              <a:t>Triangulation </a:t>
            </a:r>
            <a:r>
              <a:rPr lang="zh-TW" altLang="en-US" b="1" dirty="0"/>
              <a:t>和 </a:t>
            </a:r>
            <a:r>
              <a:rPr lang="en-US" altLang="zh-TW" b="1" dirty="0"/>
              <a:t>Bundle Adjustment </a:t>
            </a:r>
            <a:r>
              <a:rPr lang="zh-TW" altLang="en-US" b="1" dirty="0"/>
              <a:t>光束平差法 </a:t>
            </a:r>
            <a:r>
              <a:rPr lang="zh-TW" altLang="en-US" dirty="0"/>
              <a:t>反推並校正 </a:t>
            </a:r>
            <a:r>
              <a:rPr lang="zh-TW" altLang="en-US" b="1" dirty="0"/>
              <a:t>相機位姿</a:t>
            </a:r>
            <a:r>
              <a:rPr lang="zh-TW" altLang="en-US" dirty="0"/>
              <a:t>，並產生出初步的 </a:t>
            </a:r>
            <a:r>
              <a:rPr lang="zh-TW" altLang="en-US" b="1" dirty="0"/>
              <a:t>稀疏點雲</a:t>
            </a:r>
            <a:r>
              <a:rPr lang="zh-TW" altLang="en-US" dirty="0"/>
              <a:t>。</a:t>
            </a:r>
            <a:endParaRPr dirty="0"/>
          </a:p>
        </p:txBody>
      </p:sp>
      <p:sp>
        <p:nvSpPr>
          <p:cNvPr id="966" name="Google Shape;9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9892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CFB82C-1CA8-0D12-357A-84ECF67F9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A475B3-109C-75EC-2498-53902D052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C7D275-B861-2762-54B6-95668B344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C63C4B-448F-199F-4898-9E29A3C91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CCAF6B-199A-E0EE-0380-AD5E0F18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8493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EB65C7-748B-77C7-4FC4-FD54E56A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5CBB521-5DBF-90CE-AEE9-1E50A43DB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0FE206-1AC1-B91B-8204-1A7DAA3D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79935F-498F-683B-A877-A78210F7B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7234DF-82AC-D5EB-9A9C-E4AF2E289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061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1535EF5-CF72-9865-4B1E-0EA27B820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1EED18D-0192-FB8B-0C9F-BB7D040F6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14AF4B-DD21-7544-8847-A48E9E4D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27C29B-6E39-B9BE-C56F-5F81178A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42262C-6DCA-236F-0505-A9DC668AB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430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577E76-6EBF-2D2B-C2DF-61DCE197B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44844A-59AB-2967-2014-6B92DDD27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47C820-9751-D36F-8899-75267BC4C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C844F2-3CF4-E09B-1E6D-3F267B6BD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1B4381-390C-DB86-EFE9-BA6C83CA9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109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31247B-5934-16D7-1CBC-2E4A543ED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394C3-D0B6-2CD5-673B-76D6555E9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96395E-D302-E626-7D19-51C5B51C3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0E8326-0FD3-86BE-10A7-45043A2AC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842130-67B7-2A22-D7EF-78EB21D7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27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B38DDB-6E5A-88BE-5C23-FDE441658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EE505C-25B6-F7FF-FD87-4791EC233B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80ACDDB-D3AA-2C7B-297C-6675513B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6669E3-0F92-E930-A61F-EADAB7EFB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2E434B-D6F7-4BA2-7053-8D2015B94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C22CDF2-5026-D3D2-EB30-DA37BAD3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37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69201-1BEB-23E3-DC38-DF260127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9C43FDC-4BB5-C85E-F22B-EE79C454A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017EF69-8A8F-13AE-C868-77928EBB0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95BF19-121E-8816-65F0-57A3F466DF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ED0B88-DE58-11CF-6FF0-8D8FA9B6B2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1A4D6C5-80E7-3F15-3C0C-1A570B47A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5956A1C-BB23-BBFD-38BE-C48CD5F53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1D05486-E042-7751-2917-C83724EB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425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972F20-23C5-7E2D-39FE-760EA3E6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C4ACB2-1398-4731-46AE-D1D93892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BB5ACC5-4FE8-10A8-926C-1108FFA21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13209E-97A3-DA7F-A398-42E7B8D8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428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D07E25A-6A37-59DE-BBBE-5E3106C9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9953F53-97EA-9F6A-2A41-542AA7B1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2FC93A8-EF65-E4CE-F5E2-F1E57F66F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768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57744B-C95B-5F37-840E-FE78C6223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097F9B-D134-EA38-7A95-10F21B9B1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4F657A9-BDFA-08F2-D543-6AF51EDBE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2CD122-0864-DF0C-E124-8DBAB2064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DC0D77F-DA84-AB42-90E1-C7E318C98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B102F9-17BD-7163-6E10-5FA56432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089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BC370A-F2CF-B325-B625-5DD72EEA1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B316194-B2C4-A258-E4E5-5FA5F078E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93FD442-7CFD-E45B-C0D7-3A4833D5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58AF94-ACD4-52FC-F4DC-603065E77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245FA1-3C6E-F46F-24CE-C2E7BB0AF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20B48F0-F876-2B81-2C6F-8D206FD2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768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98FA586-6204-2EEE-15C0-734A00B24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E3D44A4-C6A9-110E-827D-659E1BB57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3D53B1-72AB-58E7-E36D-B786FE43C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46E3A5-D21B-44F1-976B-C9471C0F8D5B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B43619-48C8-7445-407F-1AB77493D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4E7A085-20A2-9346-99F8-25E8DC1C61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B380C4-8E02-48ED-80FA-6B70B62E9E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90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r14922112@ntu.edu.tw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ccess.thecvf.com/content/CVPR2025/html/Wang_VGGT_Visual_Geometry_Grounded_Transformer_CVPR_2025_paper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ceedings.neurips.cc/paper/7181-attention-is-all-you-need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0" y="0"/>
            <a:ext cx="12192000" cy="3362700"/>
            <a:chOff x="-499466" y="7415369"/>
            <a:chExt cx="12218400" cy="3434691"/>
          </a:xfrm>
        </p:grpSpPr>
        <p:pic>
          <p:nvPicPr>
            <p:cNvPr id="90" name="Google Shape;90;p1"/>
            <p:cNvPicPr preferRelativeResize="0"/>
            <p:nvPr/>
          </p:nvPicPr>
          <p:blipFill rotWithShape="1">
            <a:blip r:embed="rId3">
              <a:alphaModFix/>
            </a:blip>
            <a:srcRect t="50108"/>
            <a:stretch/>
          </p:blipFill>
          <p:spPr>
            <a:xfrm>
              <a:off x="-499466" y="7415369"/>
              <a:ext cx="12218272" cy="342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"/>
            <p:cNvSpPr/>
            <p:nvPr/>
          </p:nvSpPr>
          <p:spPr>
            <a:xfrm>
              <a:off x="-499466" y="7419260"/>
              <a:ext cx="12218400" cy="3430800"/>
            </a:xfrm>
            <a:prstGeom prst="rect">
              <a:avLst/>
            </a:pr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/>
          <p:nvPr/>
        </p:nvSpPr>
        <p:spPr>
          <a:xfrm>
            <a:off x="673509" y="591324"/>
            <a:ext cx="10844982" cy="5675352"/>
          </a:xfrm>
          <a:prstGeom prst="roundRect">
            <a:avLst>
              <a:gd name="adj" fmla="val 15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"/>
          <p:cNvGrpSpPr/>
          <p:nvPr/>
        </p:nvGrpSpPr>
        <p:grpSpPr>
          <a:xfrm>
            <a:off x="1686780" y="2720178"/>
            <a:ext cx="8966222" cy="646331"/>
            <a:chOff x="2339289" y="2477774"/>
            <a:chExt cx="7506363" cy="646331"/>
          </a:xfrm>
        </p:grpSpPr>
        <p:sp>
          <p:nvSpPr>
            <p:cNvPr id="94" name="Google Shape;94;p1"/>
            <p:cNvSpPr txBox="1"/>
            <p:nvPr/>
          </p:nvSpPr>
          <p:spPr>
            <a:xfrm>
              <a:off x="3676589" y="2477774"/>
              <a:ext cx="47836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 dirty="0">
                  <a:solidFill>
                    <a:srgbClr val="4472C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3D Face Reconstruction</a:t>
              </a:r>
              <a:endParaRPr dirty="0"/>
            </a:p>
          </p:txBody>
        </p:sp>
        <p:cxnSp>
          <p:nvCxnSpPr>
            <p:cNvPr id="95" name="Google Shape;95;p1"/>
            <p:cNvCxnSpPr/>
            <p:nvPr/>
          </p:nvCxnSpPr>
          <p:spPr>
            <a:xfrm>
              <a:off x="2339289" y="2873314"/>
              <a:ext cx="1054850" cy="0"/>
            </a:xfrm>
            <a:prstGeom prst="straightConnector1">
              <a:avLst/>
            </a:prstGeom>
            <a:noFill/>
            <a:ln w="57150" cap="flat" cmpd="sng">
              <a:solidFill>
                <a:srgbClr val="006890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cxnSp>
          <p:nvCxnSpPr>
            <p:cNvPr id="96" name="Google Shape;96;p1"/>
            <p:cNvCxnSpPr/>
            <p:nvPr/>
          </p:nvCxnSpPr>
          <p:spPr>
            <a:xfrm rot="10800000">
              <a:off x="8790852" y="2873314"/>
              <a:ext cx="1054800" cy="987"/>
            </a:xfrm>
            <a:prstGeom prst="straightConnector1">
              <a:avLst/>
            </a:prstGeom>
            <a:noFill/>
            <a:ln w="57150" cap="flat" cmpd="sng">
              <a:solidFill>
                <a:srgbClr val="006890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</p:grpSp>
      <p:sp>
        <p:nvSpPr>
          <p:cNvPr id="97" name="Google Shape;97;p1"/>
          <p:cNvSpPr txBox="1"/>
          <p:nvPr/>
        </p:nvSpPr>
        <p:spPr>
          <a:xfrm>
            <a:off x="3276702" y="5495363"/>
            <a:ext cx="5638597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Digital Camera and Computer Vision Laboratory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Computer Science and Information Engineering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National Taiwan University, Taipei, Taiwan, R.O.C.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2396288" y="3559586"/>
            <a:ext cx="7399200" cy="1431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</a:t>
            </a: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Li-Jung Chen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陳莉蓉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  <a:endParaRPr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Phone Number: 09</a:t>
            </a: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88670963</a:t>
            </a:r>
            <a:endParaRPr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E-mail: </a:t>
            </a: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r14922112@ntu.edu.tw</a:t>
            </a:r>
            <a:endParaRPr lang="en-US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Advisor: Chiou-Shann Fuh (傅楸善) </a:t>
            </a:r>
            <a:endParaRPr dirty="0"/>
          </a:p>
        </p:txBody>
      </p:sp>
      <p:pic>
        <p:nvPicPr>
          <p:cNvPr id="99" name="Google Shape;99;p1"/>
          <p:cNvPicPr preferRelativeResize="0"/>
          <p:nvPr/>
        </p:nvPicPr>
        <p:blipFill rotWithShape="1">
          <a:blip r:embed="rId5">
            <a:alphaModFix/>
          </a:blip>
          <a:srcRect t="17628" b="22797"/>
          <a:stretch/>
        </p:blipFill>
        <p:spPr>
          <a:xfrm>
            <a:off x="3390977" y="746267"/>
            <a:ext cx="5230145" cy="17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571731" y="1696323"/>
            <a:ext cx="11048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Dense Scene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Undistorts images based on calculated camera parameters to correct lens deformation for accurate depth estimation.</a:t>
            </a:r>
          </a:p>
        </p:txBody>
      </p:sp>
    </p:spTree>
    <p:extLst>
      <p:ext uri="{BB962C8B-B14F-4D97-AF65-F5344CB8AC3E}">
        <p14:creationId xmlns:p14="http://schemas.microsoft.com/office/powerpoint/2010/main" val="3112239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Depth</a:t>
            </a:r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Computes depth values for every pixel using Multi-View Stereo, generating depth maps for each image.</a:t>
            </a:r>
          </a:p>
        </p:txBody>
      </p:sp>
    </p:spTree>
    <p:extLst>
      <p:ext uri="{BB962C8B-B14F-4D97-AF65-F5344CB8AC3E}">
        <p14:creationId xmlns:p14="http://schemas.microsoft.com/office/powerpoint/2010/main" val="3530425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562209" y="1696323"/>
            <a:ext cx="110675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Depth Map Filter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Filters out noise and inconsistent depth values across multiple views to ensure surface continuity.</a:t>
            </a:r>
          </a:p>
        </p:txBody>
      </p:sp>
    </p:spTree>
    <p:extLst>
      <p:ext uri="{BB962C8B-B14F-4D97-AF65-F5344CB8AC3E}">
        <p14:creationId xmlns:p14="http://schemas.microsoft.com/office/powerpoint/2010/main" val="1331739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Meshing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Fuses filtered depth maps into a continuous 3D surface geometry (triangle mesh).</a:t>
            </a:r>
          </a:p>
        </p:txBody>
      </p:sp>
    </p:spTree>
    <p:extLst>
      <p:ext uri="{BB962C8B-B14F-4D97-AF65-F5344CB8AC3E}">
        <p14:creationId xmlns:p14="http://schemas.microsoft.com/office/powerpoint/2010/main" val="1919065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Smooths the surface and removes floating artifacts or non-manifold geometry to improve model quality.</a:t>
            </a:r>
          </a:p>
        </p:txBody>
      </p:sp>
    </p:spTree>
    <p:extLst>
      <p:ext uri="{BB962C8B-B14F-4D97-AF65-F5344CB8AC3E}">
        <p14:creationId xmlns:p14="http://schemas.microsoft.com/office/powerpoint/2010/main" val="563740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Texturing</a:t>
            </a:r>
            <a:endParaRPr lang="zh-TW" altLang="en-US" sz="20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Projects original high-res image colors onto the 3D mesh UVs to create the final photorealistic appearance.</a:t>
            </a:r>
          </a:p>
        </p:txBody>
      </p:sp>
    </p:spTree>
    <p:extLst>
      <p:ext uri="{BB962C8B-B14F-4D97-AF65-F5344CB8AC3E}">
        <p14:creationId xmlns:p14="http://schemas.microsoft.com/office/powerpoint/2010/main" val="77320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g3542e0caa45_1_0">
            <a:extLst>
              <a:ext uri="{FF2B5EF4-FFF2-40B4-BE49-F238E27FC236}">
                <a16:creationId xmlns:a16="http://schemas.microsoft.com/office/drawing/2014/main" id="{24F2CCEE-3D01-210C-7DAF-32C56C237F69}"/>
              </a:ext>
            </a:extLst>
          </p:cNvPr>
          <p:cNvGrpSpPr/>
          <p:nvPr/>
        </p:nvGrpSpPr>
        <p:grpSpPr>
          <a:xfrm>
            <a:off x="0" y="226917"/>
            <a:ext cx="839929" cy="514747"/>
            <a:chOff x="0" y="615156"/>
            <a:chExt cx="839929" cy="514747"/>
          </a:xfrm>
        </p:grpSpPr>
        <p:sp>
          <p:nvSpPr>
            <p:cNvPr id="554" name="Google Shape;554;g3542e0caa45_1_0">
              <a:extLst>
                <a:ext uri="{FF2B5EF4-FFF2-40B4-BE49-F238E27FC236}">
                  <a16:creationId xmlns:a16="http://schemas.microsoft.com/office/drawing/2014/main" id="{6E161C2B-64EC-7BE1-A021-FD5FE9A67D2A}"/>
                </a:ext>
              </a:extLst>
            </p:cNvPr>
            <p:cNvSpPr/>
            <p:nvPr/>
          </p:nvSpPr>
          <p:spPr>
            <a:xfrm>
              <a:off x="281329" y="615156"/>
              <a:ext cx="558600" cy="420000"/>
            </a:xfrm>
            <a:prstGeom prst="parallelogram">
              <a:avLst>
                <a:gd name="adj" fmla="val 25000"/>
              </a:avLst>
            </a:prstGeom>
            <a:solidFill>
              <a:srgbClr val="00689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g3542e0caa45_1_0">
              <a:extLst>
                <a:ext uri="{FF2B5EF4-FFF2-40B4-BE49-F238E27FC236}">
                  <a16:creationId xmlns:a16="http://schemas.microsoft.com/office/drawing/2014/main" id="{7B0675F0-BD41-2FE8-0EBB-A493F23CEC41}"/>
                </a:ext>
              </a:extLst>
            </p:cNvPr>
            <p:cNvSpPr/>
            <p:nvPr/>
          </p:nvSpPr>
          <p:spPr>
            <a:xfrm>
              <a:off x="0" y="710009"/>
              <a:ext cx="427038" cy="419894"/>
            </a:xfrm>
            <a:custGeom>
              <a:avLst/>
              <a:gdLst/>
              <a:ahLst/>
              <a:cxnLst/>
              <a:rect l="l" t="t" r="r" b="b"/>
              <a:pathLst>
                <a:path w="427038" h="419894" extrusionOk="0">
                  <a:moveTo>
                    <a:pt x="0" y="0"/>
                  </a:moveTo>
                  <a:lnTo>
                    <a:pt x="427038" y="0"/>
                  </a:lnTo>
                  <a:lnTo>
                    <a:pt x="322065" y="419894"/>
                  </a:lnTo>
                  <a:lnTo>
                    <a:pt x="0" y="419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839786" y="1134747"/>
            <a:ext cx="1033621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</a:t>
            </a:r>
          </a:p>
          <a:p>
            <a:pPr marL="1146175" indent="-342900">
              <a:buFontTx/>
              <a:buChar char="-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TW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feed-forward neural network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performs 3D reconstruction from one to hundreds of input views of a scene.</a:t>
            </a:r>
          </a:p>
          <a:p>
            <a:pPr marL="1146175" indent="-342900">
              <a:buFontTx/>
              <a:buChar char="-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predicts a full set of 3D attributes: camera intrinsics and extrinsics, point maps, depth maps, and 3D point tracks</a:t>
            </a:r>
          </a:p>
          <a:p>
            <a:pPr marL="1146175" indent="-342900">
              <a:buFontTx/>
              <a:buChar char="-"/>
            </a:pPr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3275"/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98612" indent="-342900">
              <a:buFont typeface="Wingdings" panose="05000000000000000000" pitchFamily="2" charset="2"/>
              <a:buChar char="n"/>
            </a:pP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function</a:t>
            </a:r>
          </a:p>
          <a:p>
            <a:pPr marL="1598612" indent="-342900">
              <a:buFont typeface="Wingdings" panose="05000000000000000000" pitchFamily="2" charset="2"/>
              <a:buChar char="n"/>
            </a:pP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image sequence</a:t>
            </a:r>
          </a:p>
          <a:p>
            <a:pPr marL="1598612" indent="-342900">
              <a:buFont typeface="Wingdings" panose="05000000000000000000" pitchFamily="2" charset="2"/>
              <a:buChar char="n"/>
            </a:pPr>
            <a:r>
              <a:rPr lang="en-US" altLang="zh-TW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RGB image</a:t>
            </a:r>
          </a:p>
          <a:p>
            <a:pPr marL="1598612" indent="-342900">
              <a:buFont typeface="Wingdings" panose="05000000000000000000" pitchFamily="2" charset="2"/>
              <a:buChar char="n"/>
            </a:pPr>
            <a:r>
              <a:rPr lang="en-US" altLang="zh-TW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TW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camera parameters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1255712" lvl="1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([rotation (4), translation (3), field of view (2)])</a:t>
            </a:r>
          </a:p>
          <a:p>
            <a:pPr marL="1598612" lvl="1" indent="-342900">
              <a:buFont typeface="Wingdings" panose="05000000000000000000" pitchFamily="2" charset="2"/>
              <a:buChar char="n"/>
            </a:pP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TW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depth map</a:t>
            </a:r>
          </a:p>
          <a:p>
            <a:pPr marL="1598612" lvl="1" indent="-342900">
              <a:buFont typeface="Wingdings" panose="05000000000000000000" pitchFamily="2" charset="2"/>
              <a:buChar char="n"/>
            </a:pP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point map</a:t>
            </a:r>
          </a:p>
          <a:p>
            <a:pPr marL="1598612" lvl="1" indent="-342900">
              <a:buFont typeface="Wingdings" panose="05000000000000000000" pitchFamily="2" charset="2"/>
              <a:buChar char="n"/>
            </a:pP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TW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Tracking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F701414-35A6-96D0-892C-96AD7359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246" t="11143" r="3550" b="16165"/>
          <a:stretch/>
        </p:blipFill>
        <p:spPr>
          <a:xfrm>
            <a:off x="1900366" y="3117868"/>
            <a:ext cx="5415236" cy="649133"/>
          </a:xfrm>
          <a:prstGeom prst="rect">
            <a:avLst/>
          </a:prstGeom>
        </p:spPr>
      </p:pic>
      <p:sp>
        <p:nvSpPr>
          <p:cNvPr id="2" name="Google Shape;971;p36">
            <a:extLst>
              <a:ext uri="{FF2B5EF4-FFF2-40B4-BE49-F238E27FC236}">
                <a16:creationId xmlns:a16="http://schemas.microsoft.com/office/drawing/2014/main" id="{8F71EBC5-D262-6ED1-A9DA-368CC6B779FB}"/>
              </a:ext>
            </a:extLst>
          </p:cNvPr>
          <p:cNvSpPr txBox="1"/>
          <p:nvPr/>
        </p:nvSpPr>
        <p:spPr>
          <a:xfrm>
            <a:off x="843793" y="355757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2: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Visual Geometry Grounded Transformer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004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Methods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7526921" y="-23221"/>
            <a:ext cx="47243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DINO: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DIstillation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NO labels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DPT: Depth, Point, Track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8EE6BDC-0757-1181-E7FB-956AC02AC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29" y="1623226"/>
            <a:ext cx="11629342" cy="511113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124F330-4165-505D-B4B9-AB2BFE2DD42F}"/>
              </a:ext>
            </a:extLst>
          </p:cNvPr>
          <p:cNvSpPr/>
          <p:nvPr/>
        </p:nvSpPr>
        <p:spPr>
          <a:xfrm>
            <a:off x="3781749" y="999545"/>
            <a:ext cx="3455947" cy="46162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Alternating-Attention (AA)</a:t>
            </a:r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525F50E-D2FA-A26C-6ABF-089D04118A91}"/>
              </a:ext>
            </a:extLst>
          </p:cNvPr>
          <p:cNvSpPr/>
          <p:nvPr/>
        </p:nvSpPr>
        <p:spPr>
          <a:xfrm>
            <a:off x="8143702" y="871388"/>
            <a:ext cx="1464787" cy="7179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Heads</a:t>
            </a:r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355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839786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Confidence Level: 5, 50 (1~100)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21BC775-F9B1-93E5-34D9-CC4DEA595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87" y="1282877"/>
            <a:ext cx="4184113" cy="5575123"/>
          </a:xfrm>
          <a:prstGeom prst="rect">
            <a:avLst/>
          </a:prstGeom>
        </p:spPr>
      </p:pic>
      <p:pic>
        <p:nvPicPr>
          <p:cNvPr id="13" name="圖片 12" descr="一張含有 人的臉孔, 人員, 藝術 的圖片&#10;&#10;AI 產生的內容可能不正確。">
            <a:extLst>
              <a:ext uri="{FF2B5EF4-FFF2-40B4-BE49-F238E27FC236}">
                <a16:creationId xmlns:a16="http://schemas.microsoft.com/office/drawing/2014/main" id="{15197DBE-489F-074A-8E79-86CE460631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1282877"/>
            <a:ext cx="4184113" cy="55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5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839786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Confidence Level: 70, 95 (1~100)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  <p:pic>
        <p:nvPicPr>
          <p:cNvPr id="11" name="圖片 10" descr="一張含有 人的臉孔, 臉頰, 人員 的圖片&#10;&#10;AI 產生的內容可能不正確。">
            <a:extLst>
              <a:ext uri="{FF2B5EF4-FFF2-40B4-BE49-F238E27FC236}">
                <a16:creationId xmlns:a16="http://schemas.microsoft.com/office/drawing/2014/main" id="{BA7D4071-8458-5749-CC8C-770DEA49B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804" y="1282877"/>
            <a:ext cx="3718596" cy="5575123"/>
          </a:xfrm>
          <a:prstGeom prst="rect">
            <a:avLst/>
          </a:prstGeom>
        </p:spPr>
      </p:pic>
      <p:pic>
        <p:nvPicPr>
          <p:cNvPr id="13" name="圖片 12" descr="一張含有 藝術 的圖片&#10;&#10;AI 產生的內容可能不正確。">
            <a:extLst>
              <a:ext uri="{FF2B5EF4-FFF2-40B4-BE49-F238E27FC236}">
                <a16:creationId xmlns:a16="http://schemas.microsoft.com/office/drawing/2014/main" id="{E753A7D7-BEFE-2589-34C3-972C7F78B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1282877"/>
            <a:ext cx="3718596" cy="55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89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B4F5D6FD-0C88-1509-FACE-4950FA46A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>
            <a:extLst>
              <a:ext uri="{FF2B5EF4-FFF2-40B4-BE49-F238E27FC236}">
                <a16:creationId xmlns:a16="http://schemas.microsoft.com/office/drawing/2014/main" id="{3CD02C43-F830-249D-030B-4DA8C83CE18F}"/>
              </a:ext>
            </a:extLst>
          </p:cNvPr>
          <p:cNvSpPr/>
          <p:nvPr/>
        </p:nvSpPr>
        <p:spPr>
          <a:xfrm>
            <a:off x="2782395" y="218006"/>
            <a:ext cx="6697556" cy="10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5400" b="1" i="0" u="none" strike="noStrike" cap="none" dirty="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2">
            <a:extLst>
              <a:ext uri="{FF2B5EF4-FFF2-40B4-BE49-F238E27FC236}">
                <a16:creationId xmlns:a16="http://schemas.microsoft.com/office/drawing/2014/main" id="{21F9ACEF-7BAC-6938-E827-8D60CCAF646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7628" b="22797"/>
          <a:stretch/>
        </p:blipFill>
        <p:spPr>
          <a:xfrm>
            <a:off x="9917121" y="73579"/>
            <a:ext cx="2204605" cy="749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8A37CCF9-5E58-699C-3A52-8AF777C62438}"/>
              </a:ext>
            </a:extLst>
          </p:cNvPr>
          <p:cNvGrpSpPr/>
          <p:nvPr/>
        </p:nvGrpSpPr>
        <p:grpSpPr>
          <a:xfrm>
            <a:off x="2814491" y="2520316"/>
            <a:ext cx="2614356" cy="1969770"/>
            <a:chOff x="1120688" y="2444117"/>
            <a:chExt cx="2614356" cy="1969770"/>
          </a:xfrm>
        </p:grpSpPr>
        <p:sp>
          <p:nvSpPr>
            <p:cNvPr id="8" name="左大括弧 7">
              <a:extLst>
                <a:ext uri="{FF2B5EF4-FFF2-40B4-BE49-F238E27FC236}">
                  <a16:creationId xmlns:a16="http://schemas.microsoft.com/office/drawing/2014/main" id="{BD1E84B4-700B-FB7E-B6D6-A56657481340}"/>
                </a:ext>
              </a:extLst>
            </p:cNvPr>
            <p:cNvSpPr/>
            <p:nvPr/>
          </p:nvSpPr>
          <p:spPr>
            <a:xfrm>
              <a:off x="1120688" y="2714709"/>
              <a:ext cx="228048" cy="1428620"/>
            </a:xfrm>
            <a:custGeom>
              <a:avLst/>
              <a:gdLst>
                <a:gd name="connsiteX0" fmla="*/ 228048 w 228048"/>
                <a:gd name="connsiteY0" fmla="*/ 1428620 h 1428620"/>
                <a:gd name="connsiteX1" fmla="*/ 114024 w 228048"/>
                <a:gd name="connsiteY1" fmla="*/ 1163079 h 1428620"/>
                <a:gd name="connsiteX2" fmla="*/ 114024 w 228048"/>
                <a:gd name="connsiteY2" fmla="*/ 979851 h 1428620"/>
                <a:gd name="connsiteX3" fmla="*/ 0 w 228048"/>
                <a:gd name="connsiteY3" fmla="*/ 714310 h 1428620"/>
                <a:gd name="connsiteX4" fmla="*/ 114024 w 228048"/>
                <a:gd name="connsiteY4" fmla="*/ 448769 h 1428620"/>
                <a:gd name="connsiteX5" fmla="*/ 114024 w 228048"/>
                <a:gd name="connsiteY5" fmla="*/ 265541 h 1428620"/>
                <a:gd name="connsiteX6" fmla="*/ 228048 w 228048"/>
                <a:gd name="connsiteY6" fmla="*/ 0 h 1428620"/>
                <a:gd name="connsiteX7" fmla="*/ 228048 w 228048"/>
                <a:gd name="connsiteY7" fmla="*/ 504779 h 1428620"/>
                <a:gd name="connsiteX8" fmla="*/ 228048 w 228048"/>
                <a:gd name="connsiteY8" fmla="*/ 952413 h 1428620"/>
                <a:gd name="connsiteX9" fmla="*/ 228048 w 228048"/>
                <a:gd name="connsiteY9" fmla="*/ 1428620 h 1428620"/>
                <a:gd name="connsiteX0" fmla="*/ 228048 w 228048"/>
                <a:gd name="connsiteY0" fmla="*/ 1428620 h 1428620"/>
                <a:gd name="connsiteX1" fmla="*/ 114024 w 228048"/>
                <a:gd name="connsiteY1" fmla="*/ 1163079 h 1428620"/>
                <a:gd name="connsiteX2" fmla="*/ 114024 w 228048"/>
                <a:gd name="connsiteY2" fmla="*/ 979851 h 1428620"/>
                <a:gd name="connsiteX3" fmla="*/ 0 w 228048"/>
                <a:gd name="connsiteY3" fmla="*/ 714310 h 1428620"/>
                <a:gd name="connsiteX4" fmla="*/ 114024 w 228048"/>
                <a:gd name="connsiteY4" fmla="*/ 448769 h 1428620"/>
                <a:gd name="connsiteX5" fmla="*/ 114024 w 228048"/>
                <a:gd name="connsiteY5" fmla="*/ 265541 h 1428620"/>
                <a:gd name="connsiteX6" fmla="*/ 228048 w 228048"/>
                <a:gd name="connsiteY6" fmla="*/ 0 h 142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048" h="1428620" stroke="0" extrusionOk="0">
                  <a:moveTo>
                    <a:pt x="228048" y="1428620"/>
                  </a:moveTo>
                  <a:cubicBezTo>
                    <a:pt x="152673" y="1420971"/>
                    <a:pt x="96298" y="1316386"/>
                    <a:pt x="114024" y="1163079"/>
                  </a:cubicBezTo>
                  <a:cubicBezTo>
                    <a:pt x="121828" y="1106086"/>
                    <a:pt x="106078" y="1018716"/>
                    <a:pt x="114024" y="979851"/>
                  </a:cubicBezTo>
                  <a:cubicBezTo>
                    <a:pt x="105879" y="827002"/>
                    <a:pt x="57367" y="725818"/>
                    <a:pt x="0" y="714310"/>
                  </a:cubicBezTo>
                  <a:cubicBezTo>
                    <a:pt x="63070" y="721849"/>
                    <a:pt x="108678" y="578205"/>
                    <a:pt x="114024" y="448769"/>
                  </a:cubicBezTo>
                  <a:cubicBezTo>
                    <a:pt x="116361" y="378997"/>
                    <a:pt x="119166" y="315377"/>
                    <a:pt x="114024" y="265541"/>
                  </a:cubicBezTo>
                  <a:cubicBezTo>
                    <a:pt x="104831" y="127542"/>
                    <a:pt x="163861" y="-11569"/>
                    <a:pt x="228048" y="0"/>
                  </a:cubicBezTo>
                  <a:cubicBezTo>
                    <a:pt x="229623" y="133262"/>
                    <a:pt x="216545" y="372081"/>
                    <a:pt x="228048" y="504779"/>
                  </a:cubicBezTo>
                  <a:cubicBezTo>
                    <a:pt x="239551" y="637477"/>
                    <a:pt x="227465" y="825631"/>
                    <a:pt x="228048" y="952413"/>
                  </a:cubicBezTo>
                  <a:cubicBezTo>
                    <a:pt x="228631" y="1079195"/>
                    <a:pt x="237300" y="1327827"/>
                    <a:pt x="228048" y="1428620"/>
                  </a:cubicBezTo>
                  <a:close/>
                </a:path>
                <a:path w="228048" h="1428620" fill="none" extrusionOk="0">
                  <a:moveTo>
                    <a:pt x="228048" y="1428620"/>
                  </a:moveTo>
                  <a:cubicBezTo>
                    <a:pt x="149336" y="1429268"/>
                    <a:pt x="129145" y="1282475"/>
                    <a:pt x="114024" y="1163079"/>
                  </a:cubicBezTo>
                  <a:cubicBezTo>
                    <a:pt x="114448" y="1078551"/>
                    <a:pt x="111457" y="1036472"/>
                    <a:pt x="114024" y="979851"/>
                  </a:cubicBezTo>
                  <a:cubicBezTo>
                    <a:pt x="120296" y="845615"/>
                    <a:pt x="59442" y="716173"/>
                    <a:pt x="0" y="714310"/>
                  </a:cubicBezTo>
                  <a:cubicBezTo>
                    <a:pt x="65167" y="701771"/>
                    <a:pt x="105963" y="594967"/>
                    <a:pt x="114024" y="448769"/>
                  </a:cubicBezTo>
                  <a:cubicBezTo>
                    <a:pt x="107392" y="357359"/>
                    <a:pt x="113380" y="335231"/>
                    <a:pt x="114024" y="265541"/>
                  </a:cubicBezTo>
                  <a:cubicBezTo>
                    <a:pt x="115374" y="123156"/>
                    <a:pt x="173380" y="2907"/>
                    <a:pt x="228048" y="0"/>
                  </a:cubicBezTo>
                </a:path>
                <a:path w="228048" h="1428620" fill="none" stroke="0" extrusionOk="0">
                  <a:moveTo>
                    <a:pt x="228048" y="1428620"/>
                  </a:moveTo>
                  <a:cubicBezTo>
                    <a:pt x="170674" y="1446016"/>
                    <a:pt x="123707" y="1300165"/>
                    <a:pt x="114024" y="1163079"/>
                  </a:cubicBezTo>
                  <a:cubicBezTo>
                    <a:pt x="107724" y="1110689"/>
                    <a:pt x="117516" y="1020452"/>
                    <a:pt x="114024" y="979851"/>
                  </a:cubicBezTo>
                  <a:cubicBezTo>
                    <a:pt x="114573" y="830614"/>
                    <a:pt x="58436" y="715055"/>
                    <a:pt x="0" y="714310"/>
                  </a:cubicBezTo>
                  <a:cubicBezTo>
                    <a:pt x="38419" y="697368"/>
                    <a:pt x="103243" y="594658"/>
                    <a:pt x="114024" y="448769"/>
                  </a:cubicBezTo>
                  <a:cubicBezTo>
                    <a:pt x="116842" y="364538"/>
                    <a:pt x="118159" y="310184"/>
                    <a:pt x="114024" y="265541"/>
                  </a:cubicBezTo>
                  <a:cubicBezTo>
                    <a:pt x="118777" y="117921"/>
                    <a:pt x="179373" y="2323"/>
                    <a:pt x="228048" y="0"/>
                  </a:cubicBezTo>
                </a:path>
              </a:pathLst>
            </a:custGeom>
            <a:ln w="38100">
              <a:extLst>
                <a:ext uri="{C807C97D-BFC1-408E-A445-0C87EB9F89A2}">
                  <ask:lineSketchStyleProps xmlns:ask="http://schemas.microsoft.com/office/drawing/2018/sketchyshapes" sd="1219033472">
                    <a:prstGeom prst="leftBrace">
                      <a:avLst>
                        <a:gd name="adj1" fmla="val 116441"/>
                        <a:gd name="adj2" fmla="val 50000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43C41292-39CA-D115-B410-67342261342B}"/>
                </a:ext>
              </a:extLst>
            </p:cNvPr>
            <p:cNvSpPr txBox="1"/>
            <p:nvPr/>
          </p:nvSpPr>
          <p:spPr>
            <a:xfrm>
              <a:off x="1534420" y="2444117"/>
              <a:ext cx="2200624" cy="1969770"/>
            </a:xfrm>
            <a:prstGeom prst="rect">
              <a:avLst/>
            </a:prstGeom>
            <a:noFill/>
          </p:spPr>
          <p:txBody>
            <a:bodyPr wrap="none" lIns="90000" rtlCol="0" anchor="ctr" anchorCtr="1">
              <a:spAutoFit/>
            </a:bodyPr>
            <a:lstStyle/>
            <a:p>
              <a:pPr marL="342900" indent="-342900">
                <a:spcAft>
                  <a:spcPts val="3000"/>
                </a:spcAft>
                <a:buClrTx/>
                <a:buFont typeface="Wingdings" panose="05000000000000000000" pitchFamily="2" charset="2"/>
                <a:buChar char="Ø"/>
              </a:pPr>
              <a:r>
                <a:rPr lang="en-US" altLang="zh-TW" sz="2400" b="1" dirty="0">
                  <a:solidFill>
                    <a:srgbClr val="4372C4"/>
                  </a:solidFill>
                  <a:latin typeface="Times New Roman"/>
                  <a:cs typeface="Times New Roman"/>
                </a:rPr>
                <a:t>Introduction</a:t>
              </a:r>
            </a:p>
            <a:p>
              <a:pPr marL="342900" indent="-342900">
                <a:spcAft>
                  <a:spcPts val="3000"/>
                </a:spcAft>
                <a:buClrTx/>
                <a:buFont typeface="Wingdings" panose="05000000000000000000" pitchFamily="2" charset="2"/>
                <a:buChar char="Ø"/>
              </a:pPr>
              <a:r>
                <a:rPr lang="en-US" altLang="zh-TW" sz="2400" b="1" dirty="0">
                  <a:solidFill>
                    <a:srgbClr val="4372C4"/>
                  </a:solidFill>
                  <a:latin typeface="Times New Roman"/>
                  <a:cs typeface="Times New Roman"/>
                </a:rPr>
                <a:t>Methods</a:t>
              </a:r>
            </a:p>
            <a:p>
              <a:pPr marL="342900" indent="-342900">
                <a:spcAft>
                  <a:spcPts val="3000"/>
                </a:spcAft>
                <a:buClrTx/>
                <a:buFont typeface="Wingdings" panose="05000000000000000000" pitchFamily="2" charset="2"/>
                <a:buChar char="Ø"/>
              </a:pPr>
              <a:r>
                <a:rPr lang="en-US" altLang="zh-TW" sz="2400" b="1" dirty="0">
                  <a:solidFill>
                    <a:srgbClr val="4372C4"/>
                  </a:solidFill>
                  <a:latin typeface="Times New Roman"/>
                  <a:cs typeface="Times New Roman"/>
                </a:rPr>
                <a:t>Summary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7733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文字, 螢幕擷取畫面, 多媒體軟體, 軟體 的圖片&#10;&#10;AI 產生的內容可能不正確。">
            <a:extLst>
              <a:ext uri="{FF2B5EF4-FFF2-40B4-BE49-F238E27FC236}">
                <a16:creationId xmlns:a16="http://schemas.microsoft.com/office/drawing/2014/main" id="{76269222-34D3-09A8-599F-370E2DAE01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90" t="30812" r="20983" b="7754"/>
          <a:stretch/>
        </p:blipFill>
        <p:spPr>
          <a:xfrm>
            <a:off x="4756840" y="1281628"/>
            <a:ext cx="7435160" cy="5576371"/>
          </a:xfrm>
          <a:prstGeom prst="rect">
            <a:avLst/>
          </a:prstGeom>
        </p:spPr>
      </p:pic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839786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Confidence Level: 50 (1~100)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  <p:pic>
        <p:nvPicPr>
          <p:cNvPr id="15" name="圖片 14" descr="一張含有 人的臉孔, 人員, 服裝, 下巴 的圖片&#10;&#10;AI 產生的內容可能不正確。">
            <a:extLst>
              <a:ext uri="{FF2B5EF4-FFF2-40B4-BE49-F238E27FC236}">
                <a16:creationId xmlns:a16="http://schemas.microsoft.com/office/drawing/2014/main" id="{5287B0A0-0F61-3524-649A-4714391E5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81628"/>
            <a:ext cx="4182278" cy="557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756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839786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Confidence Level: 70, 80 (1~100)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0898EBA7-B5BB-2602-2853-C42F0DD7E100}"/>
              </a:ext>
            </a:extLst>
          </p:cNvPr>
          <p:cNvGrpSpPr/>
          <p:nvPr/>
        </p:nvGrpSpPr>
        <p:grpSpPr>
          <a:xfrm>
            <a:off x="2327618" y="1281627"/>
            <a:ext cx="7536764" cy="5576373"/>
            <a:chOff x="2276820" y="1281627"/>
            <a:chExt cx="7536764" cy="5576373"/>
          </a:xfrm>
        </p:grpSpPr>
        <p:pic>
          <p:nvPicPr>
            <p:cNvPr id="4" name="圖片 3" descr="一張含有 文字, 螢幕擷取畫面, 人的臉孔, 多媒體軟體 的圖片&#10;&#10;AI 產生的內容可能不正確。">
              <a:extLst>
                <a:ext uri="{FF2B5EF4-FFF2-40B4-BE49-F238E27FC236}">
                  <a16:creationId xmlns:a16="http://schemas.microsoft.com/office/drawing/2014/main" id="{72209B4E-6A3D-7D12-8731-3A610E8AE1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481" t="8991" r="23082" b="17232"/>
            <a:stretch/>
          </p:blipFill>
          <p:spPr>
            <a:xfrm>
              <a:off x="6096002" y="1281627"/>
              <a:ext cx="3717582" cy="5576373"/>
            </a:xfrm>
            <a:prstGeom prst="rect">
              <a:avLst/>
            </a:prstGeom>
          </p:spPr>
        </p:pic>
        <p:pic>
          <p:nvPicPr>
            <p:cNvPr id="8" name="圖片 7" descr="一張含有 文字, 螢幕擷取畫面, 人的臉孔, 多媒體軟體 的圖片&#10;&#10;AI 產生的內容可能不正確。">
              <a:extLst>
                <a:ext uri="{FF2B5EF4-FFF2-40B4-BE49-F238E27FC236}">
                  <a16:creationId xmlns:a16="http://schemas.microsoft.com/office/drawing/2014/main" id="{6FDBC016-BDE9-8E91-BA10-18280BA92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2223" t="18099" r="20859" b="6783"/>
            <a:stretch/>
          </p:blipFill>
          <p:spPr>
            <a:xfrm>
              <a:off x="2276820" y="1281627"/>
              <a:ext cx="3717582" cy="55763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2896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1A91D2CC-5DDF-8AB9-0710-DAD49FA05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9" r="478" b="15362"/>
          <a:stretch/>
        </p:blipFill>
        <p:spPr>
          <a:xfrm>
            <a:off x="0" y="1264884"/>
            <a:ext cx="12192000" cy="5241122"/>
          </a:xfrm>
          <a:prstGeom prst="rect">
            <a:avLst/>
          </a:prstGeom>
        </p:spPr>
      </p:pic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708367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 confidence 80 vs. Meshroom results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</p:spTree>
    <p:extLst>
      <p:ext uri="{BB962C8B-B14F-4D97-AF65-F5344CB8AC3E}">
        <p14:creationId xmlns:p14="http://schemas.microsoft.com/office/powerpoint/2010/main" val="3022004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>
          <a:extLst>
            <a:ext uri="{FF2B5EF4-FFF2-40B4-BE49-F238E27FC236}">
              <a16:creationId xmlns:a16="http://schemas.microsoft.com/office/drawing/2014/main" id="{E1AF34FA-A998-25B3-1094-4493FA95A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g3542e0caa45_1_0">
            <a:extLst>
              <a:ext uri="{FF2B5EF4-FFF2-40B4-BE49-F238E27FC236}">
                <a16:creationId xmlns:a16="http://schemas.microsoft.com/office/drawing/2014/main" id="{AD8B16C9-0930-85E2-54CB-4027654C4423}"/>
              </a:ext>
            </a:extLst>
          </p:cNvPr>
          <p:cNvGrpSpPr/>
          <p:nvPr/>
        </p:nvGrpSpPr>
        <p:grpSpPr>
          <a:xfrm>
            <a:off x="0" y="206474"/>
            <a:ext cx="11176000" cy="535190"/>
            <a:chOff x="-24130" y="257528"/>
            <a:chExt cx="11176000" cy="535190"/>
          </a:xfrm>
        </p:grpSpPr>
        <p:grpSp>
          <p:nvGrpSpPr>
            <p:cNvPr id="553" name="Google Shape;553;g3542e0caa45_1_0">
              <a:extLst>
                <a:ext uri="{FF2B5EF4-FFF2-40B4-BE49-F238E27FC236}">
                  <a16:creationId xmlns:a16="http://schemas.microsoft.com/office/drawing/2014/main" id="{24F2CCEE-3D01-210C-7DAF-32C56C237F69}"/>
                </a:ext>
              </a:extLst>
            </p:cNvPr>
            <p:cNvGrpSpPr/>
            <p:nvPr/>
          </p:nvGrpSpPr>
          <p:grpSpPr>
            <a:xfrm>
              <a:off x="-24130" y="277971"/>
              <a:ext cx="839929" cy="514747"/>
              <a:chOff x="0" y="615156"/>
              <a:chExt cx="839929" cy="514747"/>
            </a:xfrm>
          </p:grpSpPr>
          <p:sp>
            <p:nvSpPr>
              <p:cNvPr id="554" name="Google Shape;554;g3542e0caa45_1_0">
                <a:extLst>
                  <a:ext uri="{FF2B5EF4-FFF2-40B4-BE49-F238E27FC236}">
                    <a16:creationId xmlns:a16="http://schemas.microsoft.com/office/drawing/2014/main" id="{6E161C2B-64EC-7BE1-A021-FD5FE9A67D2A}"/>
                  </a:ext>
                </a:extLst>
              </p:cNvPr>
              <p:cNvSpPr/>
              <p:nvPr/>
            </p:nvSpPr>
            <p:spPr>
              <a:xfrm>
                <a:off x="281329" y="615156"/>
                <a:ext cx="558600" cy="420000"/>
              </a:xfrm>
              <a:prstGeom prst="parallelogram">
                <a:avLst>
                  <a:gd name="adj" fmla="val 25000"/>
                </a:avLst>
              </a:prstGeom>
              <a:solidFill>
                <a:srgbClr val="00689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g3542e0caa45_1_0">
                <a:extLst>
                  <a:ext uri="{FF2B5EF4-FFF2-40B4-BE49-F238E27FC236}">
                    <a16:creationId xmlns:a16="http://schemas.microsoft.com/office/drawing/2014/main" id="{7B0675F0-BD41-2FE8-0EBB-A493F23CEC41}"/>
                  </a:ext>
                </a:extLst>
              </p:cNvPr>
              <p:cNvSpPr/>
              <p:nvPr/>
            </p:nvSpPr>
            <p:spPr>
              <a:xfrm>
                <a:off x="0" y="710009"/>
                <a:ext cx="427038" cy="419894"/>
              </a:xfrm>
              <a:custGeom>
                <a:avLst/>
                <a:gdLst/>
                <a:ahLst/>
                <a:cxnLst/>
                <a:rect l="l" t="t" r="r" b="b"/>
                <a:pathLst>
                  <a:path w="427038" h="419894" extrusionOk="0">
                    <a:moveTo>
                      <a:pt x="0" y="0"/>
                    </a:moveTo>
                    <a:lnTo>
                      <a:pt x="427038" y="0"/>
                    </a:lnTo>
                    <a:lnTo>
                      <a:pt x="322065" y="419894"/>
                    </a:lnTo>
                    <a:lnTo>
                      <a:pt x="0" y="4198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C2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6" name="Google Shape;556;g3542e0caa45_1_0">
              <a:extLst>
                <a:ext uri="{FF2B5EF4-FFF2-40B4-BE49-F238E27FC236}">
                  <a16:creationId xmlns:a16="http://schemas.microsoft.com/office/drawing/2014/main" id="{5108C96C-2B06-4F46-402A-F22D2CC73092}"/>
                </a:ext>
              </a:extLst>
            </p:cNvPr>
            <p:cNvSpPr txBox="1"/>
            <p:nvPr/>
          </p:nvSpPr>
          <p:spPr>
            <a:xfrm>
              <a:off x="815656" y="257528"/>
              <a:ext cx="10336214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VGGT</a:t>
              </a:r>
              <a:r>
                <a:rPr lang="zh-TW" altLang="en-US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altLang="zh-TW" sz="2400" b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- Results</a:t>
              </a:r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A404B7A-B9A8-388F-22F3-4FD1A2D67BC0}"/>
              </a:ext>
            </a:extLst>
          </p:cNvPr>
          <p:cNvSpPr txBox="1"/>
          <p:nvPr/>
        </p:nvSpPr>
        <p:spPr>
          <a:xfrm>
            <a:off x="708367" y="741664"/>
            <a:ext cx="103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 confidence 80 vs. Meshroom results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C0FB28F-117B-EB72-8241-C2FFA443B1DC}"/>
              </a:ext>
            </a:extLst>
          </p:cNvPr>
          <p:cNvSpPr txBox="1"/>
          <p:nvPr/>
        </p:nvSpPr>
        <p:spPr>
          <a:xfrm>
            <a:off x="6686164" y="246807"/>
            <a:ext cx="5224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E1BABCB-FB97-3CE9-53C1-6717BC96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25" r="622" b="16118"/>
          <a:stretch/>
        </p:blipFill>
        <p:spPr>
          <a:xfrm>
            <a:off x="0" y="1264884"/>
            <a:ext cx="12192000" cy="520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4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728772"/>
            <a:ext cx="10504414" cy="433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24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Method:</a:t>
            </a: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VGGT or Meshroom pipeline using </a:t>
            </a:r>
            <a:r>
              <a:rPr lang="en-US" altLang="zh-TW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</a:p>
          <a:p>
            <a:pPr>
              <a:spcAft>
                <a:spcPts val="24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</a:p>
          <a:p>
            <a:pPr marL="914400" lvl="1" indent="-457200">
              <a:spcAft>
                <a:spcPts val="2400"/>
              </a:spcAft>
              <a:buAutoNum type="arabicPeriod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photos.</a:t>
            </a:r>
          </a:p>
          <a:p>
            <a:pPr marL="914400" lvl="1" indent="-457200">
              <a:spcAft>
                <a:spcPts val="2400"/>
              </a:spcAft>
              <a:buAutoNum type="arabicPeriod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background removal on the photos.</a:t>
            </a:r>
          </a:p>
          <a:p>
            <a:pPr marL="914400" lvl="1" indent="-457200">
              <a:spcAft>
                <a:spcPts val="2400"/>
              </a:spcAft>
              <a:buAutoNum type="arabicPeriod"/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3D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 using VGGT or Meshroom pipeline.</a:t>
            </a:r>
          </a:p>
          <a:p>
            <a:pPr>
              <a:spcAft>
                <a:spcPts val="24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Results: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3D face models with yield over 90%.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C7E8142-B2BD-48E6-B26C-A1A7A6EAAAA9}"/>
              </a:ext>
            </a:extLst>
          </p:cNvPr>
          <p:cNvSpPr txBox="1"/>
          <p:nvPr/>
        </p:nvSpPr>
        <p:spPr>
          <a:xfrm>
            <a:off x="7306236" y="203200"/>
            <a:ext cx="46825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FR: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Face Reconstruction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VGGT: Visual Geometry Grounded Transformer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Wang J., Chen M.,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Karaev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N.,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Vedaldi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A.,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Rupprecht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C., &amp; Novotny D. (2025) VGGT: Visual geometry grounded transformer. </a:t>
            </a:r>
            <a:r>
              <a:rPr lang="en-US" altLang="zh-TW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IEEE/CVF Conference on Computer Vision and Pattern Recognition (CVPR)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2025, 5294-5306</a:t>
            </a: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https://openaccess.thecvf.com/content/CVPR2025/html/Wang_VGGT_Visual_Geometry_Grounded_Transformer_CVPR_2025_paper.html</a:t>
            </a:r>
            <a:endParaRPr lang="en-US" altLang="zh-TW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Vaswani, A.,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Shazeer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N., Parmar, N.,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Uszkoreit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J., Jones, L., Gomez, A. N., Kaiser, L., &amp;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Polosukhin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I. (2017). Attention is all you need. </a:t>
            </a:r>
            <a:r>
              <a:rPr lang="en-US" altLang="zh-TW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Advances in Neural Information Processing Systems (NeurIPS)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30, 6000–6010.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https://proceedings.neurips.cc/paper/7181-attention-is-all-you-need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7785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Google Shape;984;p38"/>
          <p:cNvGrpSpPr/>
          <p:nvPr/>
        </p:nvGrpSpPr>
        <p:grpSpPr>
          <a:xfrm>
            <a:off x="0" y="0"/>
            <a:ext cx="12192000" cy="3362700"/>
            <a:chOff x="-499466" y="7415369"/>
            <a:chExt cx="12218400" cy="3434691"/>
          </a:xfrm>
        </p:grpSpPr>
        <p:pic>
          <p:nvPicPr>
            <p:cNvPr id="985" name="Google Shape;985;p38"/>
            <p:cNvPicPr preferRelativeResize="0"/>
            <p:nvPr/>
          </p:nvPicPr>
          <p:blipFill rotWithShape="1">
            <a:blip r:embed="rId3">
              <a:alphaModFix/>
            </a:blip>
            <a:srcRect t="50108"/>
            <a:stretch/>
          </p:blipFill>
          <p:spPr>
            <a:xfrm>
              <a:off x="-499466" y="7415369"/>
              <a:ext cx="12218272" cy="342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6" name="Google Shape;986;p38"/>
            <p:cNvSpPr/>
            <p:nvPr/>
          </p:nvSpPr>
          <p:spPr>
            <a:xfrm>
              <a:off x="-499466" y="7419260"/>
              <a:ext cx="12218400" cy="3430800"/>
            </a:xfrm>
            <a:prstGeom prst="rect">
              <a:avLst/>
            </a:pr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7" name="Google Shape;987;p38"/>
          <p:cNvSpPr/>
          <p:nvPr/>
        </p:nvSpPr>
        <p:spPr>
          <a:xfrm>
            <a:off x="673509" y="591324"/>
            <a:ext cx="10844982" cy="5675352"/>
          </a:xfrm>
          <a:prstGeom prst="roundRect">
            <a:avLst>
              <a:gd name="adj" fmla="val 15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1" name="Google Shape;991;p38"/>
          <p:cNvSpPr txBox="1"/>
          <p:nvPr/>
        </p:nvSpPr>
        <p:spPr>
          <a:xfrm>
            <a:off x="6024865" y="1391154"/>
            <a:ext cx="5638597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1" dirty="0">
                <a:solidFill>
                  <a:schemeClr val="dk1"/>
                </a:solidFill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Digital Camera and Computer Vision Laboratory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Computer Science and Information Engineering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National Taiwan University, Taipei, Taiwan, R.O.C.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92" name="Google Shape;992;p38"/>
          <p:cNvPicPr preferRelativeResize="0"/>
          <p:nvPr/>
        </p:nvPicPr>
        <p:blipFill rotWithShape="1">
          <a:blip r:embed="rId4">
            <a:alphaModFix/>
          </a:blip>
          <a:srcRect t="17628" b="22797"/>
          <a:stretch/>
        </p:blipFill>
        <p:spPr>
          <a:xfrm>
            <a:off x="673381" y="726650"/>
            <a:ext cx="5230145" cy="17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993" name="Google Shape;993;p38"/>
          <p:cNvSpPr txBox="1"/>
          <p:nvPr/>
        </p:nvSpPr>
        <p:spPr>
          <a:xfrm>
            <a:off x="0" y="3341892"/>
            <a:ext cx="12192000" cy="769441"/>
          </a:xfrm>
          <a:prstGeom prst="rect">
            <a:avLst/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Attention </a:t>
            </a:r>
            <a:endParaRPr dirty="0"/>
          </a:p>
        </p:txBody>
      </p:sp>
      <p:sp>
        <p:nvSpPr>
          <p:cNvPr id="994" name="Google Shape;994;p38"/>
          <p:cNvSpPr txBox="1"/>
          <p:nvPr/>
        </p:nvSpPr>
        <p:spPr>
          <a:xfrm>
            <a:off x="2325217" y="4228186"/>
            <a:ext cx="7399295" cy="143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Li-Jung Chen (陳莉蓉) </a:t>
            </a:r>
            <a:endParaRPr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Phone Number: 0988670963</a:t>
            </a:r>
            <a:endParaRPr lang="en-US"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E-mail: eva111708@gmail.com</a:t>
            </a:r>
            <a:endParaRPr lang="en-US"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Advisor: Chiou-Shann Fuh (傅楸善)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A264C02-F01B-FB7F-2696-7B03FEE3EE7E}"/>
              </a:ext>
            </a:extLst>
          </p:cNvPr>
          <p:cNvSpPr txBox="1"/>
          <p:nvPr/>
        </p:nvSpPr>
        <p:spPr>
          <a:xfrm>
            <a:off x="839786" y="1134747"/>
            <a:ext cx="10336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show the estimated effect of a plastic surgery, we need to do the 3D Face Reconstruction (3D FR) first.</a:t>
            </a:r>
          </a:p>
        </p:txBody>
      </p:sp>
      <p:pic>
        <p:nvPicPr>
          <p:cNvPr id="10" name="圖片 9" descr="一張含有 人的臉孔, 螢幕擷取畫面, 人員, 兒童 的圖片&#10;&#10;AI 產生的內容可能不正確。">
            <a:extLst>
              <a:ext uri="{FF2B5EF4-FFF2-40B4-BE49-F238E27FC236}">
                <a16:creationId xmlns:a16="http://schemas.microsoft.com/office/drawing/2014/main" id="{BE51B0DF-5D68-B6A6-2AD6-4510DBC720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2" t="9333" r="27627" b="15018"/>
          <a:stretch/>
        </p:blipFill>
        <p:spPr>
          <a:xfrm>
            <a:off x="3673133" y="1965744"/>
            <a:ext cx="4845735" cy="484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51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1FDBF5-E576-F6B3-0170-B000AF68D3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08" t="31406" r="3413" b="17513"/>
          <a:stretch/>
        </p:blipFill>
        <p:spPr>
          <a:xfrm>
            <a:off x="0" y="2391269"/>
            <a:ext cx="12198216" cy="3552423"/>
          </a:xfrm>
          <a:prstGeom prst="rect">
            <a:avLst/>
          </a:prstGeom>
        </p:spPr>
      </p:pic>
      <p:grpSp>
        <p:nvGrpSpPr>
          <p:cNvPr id="16" name="群組 15">
            <a:extLst>
              <a:ext uri="{FF2B5EF4-FFF2-40B4-BE49-F238E27FC236}">
                <a16:creationId xmlns:a16="http://schemas.microsoft.com/office/drawing/2014/main" id="{29396E20-A8D3-0967-EBA6-A1926BB07825}"/>
              </a:ext>
            </a:extLst>
          </p:cNvPr>
          <p:cNvGrpSpPr/>
          <p:nvPr/>
        </p:nvGrpSpPr>
        <p:grpSpPr>
          <a:xfrm>
            <a:off x="83009" y="1769701"/>
            <a:ext cx="1513556" cy="760110"/>
            <a:chOff x="83009" y="1597868"/>
            <a:chExt cx="1513556" cy="76011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ED2B9275-9B25-9DFF-03CA-32DE1E0F2035}"/>
                </a:ext>
              </a:extLst>
            </p:cNvPr>
            <p:cNvSpPr txBox="1"/>
            <p:nvPr/>
          </p:nvSpPr>
          <p:spPr>
            <a:xfrm>
              <a:off x="83009" y="1597868"/>
              <a:ext cx="1513556" cy="4001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images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單箭頭接點 6">
              <a:extLst>
                <a:ext uri="{FF2B5EF4-FFF2-40B4-BE49-F238E27FC236}">
                  <a16:creationId xmlns:a16="http://schemas.microsoft.com/office/drawing/2014/main" id="{8694715D-CE1E-7C91-462F-1D9080064EF9}"/>
                </a:ext>
              </a:extLst>
            </p:cNvPr>
            <p:cNvCxnSpPr>
              <a:stCxn id="5" idx="2"/>
            </p:cNvCxnSpPr>
            <p:nvPr/>
          </p:nvCxnSpPr>
          <p:spPr>
            <a:xfrm>
              <a:off x="839787" y="1997978"/>
              <a:ext cx="0" cy="360000"/>
            </a:xfrm>
            <a:prstGeom prst="straightConnector1">
              <a:avLst/>
            </a:prstGeom>
            <a:ln w="571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663EA5DC-01F8-9141-E855-8D6A0C0E3A18}"/>
              </a:ext>
            </a:extLst>
          </p:cNvPr>
          <p:cNvGrpSpPr/>
          <p:nvPr/>
        </p:nvGrpSpPr>
        <p:grpSpPr>
          <a:xfrm>
            <a:off x="9095059" y="5719389"/>
            <a:ext cx="2893741" cy="729158"/>
            <a:chOff x="9095059" y="5754723"/>
            <a:chExt cx="2893741" cy="729158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90985BDD-9EF1-0FFC-4FD3-2C80640A4C55}"/>
                </a:ext>
              </a:extLst>
            </p:cNvPr>
            <p:cNvSpPr txBox="1"/>
            <p:nvPr/>
          </p:nvSpPr>
          <p:spPr>
            <a:xfrm>
              <a:off x="9095059" y="6083771"/>
              <a:ext cx="2893741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 model with texture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B6AB4989-CE22-5876-688D-F1C1CE86EA6D}"/>
                </a:ext>
              </a:extLst>
            </p:cNvPr>
            <p:cNvCxnSpPr>
              <a:cxnSpLocks/>
            </p:cNvCxnSpPr>
            <p:nvPr/>
          </p:nvCxnSpPr>
          <p:spPr>
            <a:xfrm>
              <a:off x="10541929" y="5754723"/>
              <a:ext cx="0" cy="360000"/>
            </a:xfrm>
            <a:prstGeom prst="straightConnector1">
              <a:avLst/>
            </a:prstGeom>
            <a:ln w="57150">
              <a:solidFill>
                <a:schemeClr val="accent4">
                  <a:lumMod val="40000"/>
                  <a:lumOff val="6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1802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8604540" y="101600"/>
            <a:ext cx="3485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EXIF: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Exchangeable Image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Format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Feature Extraction 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Loads images and parses EXIF data (</a:t>
            </a:r>
            <a:r>
              <a:rPr lang="en-US" altLang="zh-TW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length, sensor size) to estimate initial camera intrinsics.</a:t>
            </a:r>
          </a:p>
        </p:txBody>
      </p:sp>
    </p:spTree>
    <p:extLst>
      <p:ext uri="{BB962C8B-B14F-4D97-AF65-F5344CB8AC3E}">
        <p14:creationId xmlns:p14="http://schemas.microsoft.com/office/powerpoint/2010/main" val="2821017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Image Matching 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Detects unique visual descriptors (e.g., SIFT) on every image invariant to scale and rotation.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2DDFC41-33FB-D574-1C3B-BA6EE0EEBA4E}"/>
              </a:ext>
            </a:extLst>
          </p:cNvPr>
          <p:cNvSpPr txBox="1"/>
          <p:nvPr/>
        </p:nvSpPr>
        <p:spPr>
          <a:xfrm>
            <a:off x="8604540" y="101600"/>
            <a:ext cx="35923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SIFT: Scale-Invariant Feature Transform </a:t>
            </a:r>
          </a:p>
        </p:txBody>
      </p:sp>
    </p:spTree>
    <p:extLst>
      <p:ext uri="{BB962C8B-B14F-4D97-AF65-F5344CB8AC3E}">
        <p14:creationId xmlns:p14="http://schemas.microsoft.com/office/powerpoint/2010/main" val="2085353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Matching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Feature Matching 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a vocabulary tree to efficiently identify image pairs with visual overlap, optimizing processing time.</a:t>
            </a:r>
          </a:p>
        </p:txBody>
      </p:sp>
    </p:spTree>
    <p:extLst>
      <p:ext uri="{BB962C8B-B14F-4D97-AF65-F5344CB8AC3E}">
        <p14:creationId xmlns:p14="http://schemas.microsoft.com/office/powerpoint/2010/main" val="102411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Matching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Compares descriptors between identified pairs to find geometric correspondences across different views.</a:t>
            </a:r>
          </a:p>
        </p:txBody>
      </p:sp>
    </p:spTree>
    <p:extLst>
      <p:ext uri="{BB962C8B-B14F-4D97-AF65-F5344CB8AC3E}">
        <p14:creationId xmlns:p14="http://schemas.microsoft.com/office/powerpoint/2010/main" val="1347503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6"/>
          <p:cNvSpPr/>
          <p:nvPr/>
        </p:nvSpPr>
        <p:spPr>
          <a:xfrm>
            <a:off x="281329" y="226917"/>
            <a:ext cx="558459" cy="419894"/>
          </a:xfrm>
          <a:prstGeom prst="parallelogram">
            <a:avLst>
              <a:gd name="adj" fmla="val 25000"/>
            </a:avLst>
          </a:prstGeom>
          <a:solidFill>
            <a:srgbClr val="00689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36"/>
          <p:cNvSpPr/>
          <p:nvPr/>
        </p:nvSpPr>
        <p:spPr>
          <a:xfrm>
            <a:off x="0" y="321770"/>
            <a:ext cx="427038" cy="419894"/>
          </a:xfrm>
          <a:custGeom>
            <a:avLst/>
            <a:gdLst/>
            <a:ahLst/>
            <a:cxnLst/>
            <a:rect l="l" t="t" r="r" b="b"/>
            <a:pathLst>
              <a:path w="427038" h="419894" extrusionOk="0">
                <a:moveTo>
                  <a:pt x="0" y="0"/>
                </a:moveTo>
                <a:lnTo>
                  <a:pt x="427038" y="0"/>
                </a:lnTo>
                <a:lnTo>
                  <a:pt x="322065" y="419894"/>
                </a:lnTo>
                <a:lnTo>
                  <a:pt x="0" y="419894"/>
                </a:lnTo>
                <a:lnTo>
                  <a:pt x="0" y="0"/>
                </a:lnTo>
                <a:close/>
              </a:path>
            </a:pathLst>
          </a:cu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36"/>
          <p:cNvSpPr txBox="1"/>
          <p:nvPr/>
        </p:nvSpPr>
        <p:spPr>
          <a:xfrm>
            <a:off x="839787" y="206474"/>
            <a:ext cx="80462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 dirty="0"/>
          </a:p>
        </p:txBody>
      </p:sp>
      <p:sp>
        <p:nvSpPr>
          <p:cNvPr id="971" name="Google Shape;971;p36"/>
          <p:cNvSpPr txBox="1"/>
          <p:nvPr/>
        </p:nvSpPr>
        <p:spPr>
          <a:xfrm>
            <a:off x="843793" y="1019255"/>
            <a:ext cx="10504414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1: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MVS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(Meshroom pipeline)</a:t>
            </a:r>
            <a:endParaRPr lang="en-US" altLang="zh-TW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43E534-1467-8C07-9ECF-1CD84A77EC75}"/>
              </a:ext>
            </a:extLst>
          </p:cNvPr>
          <p:cNvSpPr txBox="1"/>
          <p:nvPr/>
        </p:nvSpPr>
        <p:spPr>
          <a:xfrm>
            <a:off x="9126093" y="203200"/>
            <a:ext cx="2862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 from Motion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MVS: Multi-View Stereo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BF9E97-44C2-0667-2F81-C305B712B935}"/>
              </a:ext>
            </a:extLst>
          </p:cNvPr>
          <p:cNvSpPr txBox="1"/>
          <p:nvPr/>
        </p:nvSpPr>
        <p:spPr>
          <a:xfrm>
            <a:off x="632036" y="1696323"/>
            <a:ext cx="10927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Init → Feature Extraction → Image Matching → Feature Matching → </a:t>
            </a:r>
            <a:r>
              <a:rPr lang="en-US" altLang="zh-TW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 form Motion </a:t>
            </a:r>
          </a:p>
          <a:p>
            <a:pPr algn="ctr"/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Prepare Dense Scene → Depth</a:t>
            </a:r>
            <a:r>
              <a:rPr lang="zh-TW" altLang="en-US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→ Depth Map Filter → Meshing → Mesh Filtering → Texturing</a:t>
            </a:r>
            <a:endParaRPr lang="zh-TW" altLang="en-US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D52AA6-3E1F-D45A-B8A0-5AC0D9F1ADCA}"/>
              </a:ext>
            </a:extLst>
          </p:cNvPr>
          <p:cNvSpPr txBox="1"/>
          <p:nvPr/>
        </p:nvSpPr>
        <p:spPr>
          <a:xfrm>
            <a:off x="632036" y="2505809"/>
            <a:ext cx="109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Reconstructs sparse 3D point clouds and estimates camera poses using triangulation and bundle adjustment.</a:t>
            </a:r>
          </a:p>
        </p:txBody>
      </p:sp>
    </p:spTree>
    <p:extLst>
      <p:ext uri="{BB962C8B-B14F-4D97-AF65-F5344CB8AC3E}">
        <p14:creationId xmlns:p14="http://schemas.microsoft.com/office/powerpoint/2010/main" val="306088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2074</Words>
  <Application>Microsoft Office PowerPoint</Application>
  <PresentationFormat>寬螢幕</PresentationFormat>
  <Paragraphs>194</Paragraphs>
  <Slides>26</Slides>
  <Notes>26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5" baseType="lpstr">
      <vt:lpstr>Google Sans Text</vt:lpstr>
      <vt:lpstr>Noto Sans Symbols</vt:lpstr>
      <vt:lpstr>Aptos</vt:lpstr>
      <vt:lpstr>Aptos Display</vt:lpstr>
      <vt:lpstr>Arial</vt:lpstr>
      <vt:lpstr>Calibri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886988670963</dc:creator>
  <cp:lastModifiedBy>886988670963</cp:lastModifiedBy>
  <cp:revision>30</cp:revision>
  <dcterms:created xsi:type="dcterms:W3CDTF">2025-11-02T13:49:28Z</dcterms:created>
  <dcterms:modified xsi:type="dcterms:W3CDTF">2025-11-23T09:38:43Z</dcterms:modified>
</cp:coreProperties>
</file>

<file path=docProps/thumbnail.jpeg>
</file>